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5" r:id="rId4"/>
    <p:sldId id="309" r:id="rId5"/>
    <p:sldId id="308" r:id="rId6"/>
    <p:sldId id="307" r:id="rId7"/>
    <p:sldId id="306" r:id="rId8"/>
    <p:sldId id="304" r:id="rId9"/>
    <p:sldId id="310" r:id="rId10"/>
    <p:sldId id="287" r:id="rId11"/>
    <p:sldId id="258" r:id="rId12"/>
    <p:sldId id="290" r:id="rId13"/>
    <p:sldId id="291" r:id="rId14"/>
    <p:sldId id="292" r:id="rId15"/>
    <p:sldId id="311" r:id="rId16"/>
    <p:sldId id="293" r:id="rId17"/>
    <p:sldId id="294" r:id="rId18"/>
    <p:sldId id="295" r:id="rId19"/>
    <p:sldId id="296" r:id="rId20"/>
    <p:sldId id="297" r:id="rId21"/>
    <p:sldId id="298" r:id="rId22"/>
    <p:sldId id="289" r:id="rId23"/>
    <p:sldId id="300" r:id="rId24"/>
    <p:sldId id="301" r:id="rId25"/>
    <p:sldId id="314" r:id="rId26"/>
    <p:sldId id="302" r:id="rId27"/>
    <p:sldId id="281" r:id="rId28"/>
    <p:sldId id="316" r:id="rId29"/>
    <p:sldId id="313" r:id="rId30"/>
    <p:sldId id="318" r:id="rId31"/>
    <p:sldId id="319" r:id="rId32"/>
    <p:sldId id="320" r:id="rId33"/>
    <p:sldId id="321" r:id="rId34"/>
    <p:sldId id="259" r:id="rId35"/>
    <p:sldId id="263" r:id="rId36"/>
    <p:sldId id="267" r:id="rId37"/>
    <p:sldId id="268" r:id="rId38"/>
    <p:sldId id="269" r:id="rId39"/>
    <p:sldId id="270" r:id="rId40"/>
    <p:sldId id="324" r:id="rId41"/>
    <p:sldId id="323" r:id="rId42"/>
    <p:sldId id="28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328"/>
    <a:srgbClr val="E115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42" autoAdjust="0"/>
  </p:normalViewPr>
  <p:slideViewPr>
    <p:cSldViewPr>
      <p:cViewPr>
        <p:scale>
          <a:sx n="75" d="100"/>
          <a:sy n="75" d="100"/>
        </p:scale>
        <p:origin x="-101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3505200"/>
          </a:xfrm>
        </p:spPr>
        <p:txBody>
          <a:bodyPr>
            <a:normAutofit/>
          </a:bodyPr>
          <a:lstStyle/>
          <a:p>
            <a:r>
              <a:rPr b="1" smtClean="0"/>
              <a:t>«Продвижение в социальных сетях  – мощный инструмент привлечения клиентов»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845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Инструменты: социальные медиа набирают вес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3810000"/>
            <a:ext cx="4191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Рост затрат на рекламу в Интернет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прогноз 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развития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млрд. руб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0" y="4191000"/>
            <a:ext cx="3810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Степень доверия потребителя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различным медиа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5715000"/>
            <a:ext cx="883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Несмотря на увеличение вложений в контекстную рекламу и Rich media, доверие потребителя к этим медиа невелико. Социальные сети и вирусный маркетинг выглядят оптимальными инструментами для продвижения продуктов в интернете.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648200" cy="310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407567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219200"/>
            <a:ext cx="8001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smtClean="0">
                <a:solidFill>
                  <a:schemeClr val="accent1">
                    <a:lumMod val="75000"/>
                  </a:schemeClr>
                </a:solidFill>
              </a:rPr>
              <a:t>Какие задачи мы можем решать в социальных сетях</a:t>
            </a:r>
          </a:p>
          <a:p>
            <a:endParaRPr sz="10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1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продвижение бренда, формирование сообщества,      лояльного бренду</a:t>
            </a:r>
          </a:p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продвижение мероприятий</a:t>
            </a:r>
          </a:p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продажа товаров и услуг посетителям социальных сетей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28600"/>
            <a:ext cx="7696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SMM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883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smtClean="0">
                <a:solidFill>
                  <a:schemeClr val="accent1">
                    <a:lumMod val="75000"/>
                  </a:schemeClr>
                </a:solidFill>
              </a:rPr>
              <a:t>Социальные сети: 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функционал не предназначен для маркетинга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62000"/>
            <a:ext cx="8305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200" smtClean="0">
                <a:solidFill>
                  <a:schemeClr val="accent1">
                    <a:lumMod val="75000"/>
                  </a:schemeClr>
                </a:solidFill>
              </a:rPr>
              <a:t>Количество</a:t>
            </a:r>
            <a:r>
              <a:rPr sz="2400" smtClean="0">
                <a:solidFill>
                  <a:schemeClr val="accent1">
                    <a:lumMod val="75000"/>
                  </a:schemeClr>
                </a:solidFill>
              </a:rPr>
              <a:t> групп реализующих наиболее популярные товары в соцсетях: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52578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продвижении в социальных сетях основной упор делается на создание группы</a:t>
            </a:r>
            <a:r>
              <a:rPr sz="2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sz="2200" b="1" smtClean="0">
                <a:solidFill>
                  <a:srgbClr val="FF0000"/>
                </a:solidFill>
              </a:rPr>
              <a:t>Группа НЕ позволяет:  </a:t>
            </a:r>
            <a:r>
              <a:rPr sz="2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донести до пользователя ни потребительские свойства продукта, ни его преимущества, не позволяет сравнить с другими продуктами.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64438"/>
            <a:ext cx="4648200" cy="346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3505200" cy="18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45914"/>
            <a:ext cx="2362200" cy="18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2" y="3814801"/>
            <a:ext cx="2590798" cy="13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" y="152400"/>
            <a:ext cx="8839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smtClean="0">
                <a:solidFill>
                  <a:schemeClr val="accent1">
                    <a:lumMod val="75000"/>
                  </a:schemeClr>
                </a:solidFill>
              </a:rPr>
              <a:t>Социальные сети: </a:t>
            </a:r>
          </a:p>
          <a:p>
            <a:pPr algn="ctr"/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функционал не предназначен для продаж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1219200"/>
            <a:ext cx="472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smtClean="0">
                <a:solidFill>
                  <a:srgbClr val="FF0000"/>
                </a:solidFill>
              </a:rPr>
              <a:t>•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b="1" smtClean="0">
                <a:solidFill>
                  <a:srgbClr val="FF0000"/>
                </a:solidFill>
              </a:rPr>
              <a:t>Интерфейс социальной сети не позволяет: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Создать каталог товаров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Создать корзину заказов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Принимать онлайн платежи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Отслеживать доставку</a:t>
            </a:r>
          </a:p>
          <a:p>
            <a:endParaRPr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Большая стоимость и длительность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процесса разработки индивидуального</a:t>
            </a:r>
          </a:p>
          <a:p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риложения</a:t>
            </a:r>
          </a:p>
          <a:p>
            <a:endParaRPr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Отсутствие синхронизации с интернет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магазином на собственном сайте или в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блоге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715000"/>
            <a:ext cx="914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Стандартный функционал социальных сетей не позволяет построить эффективный канал продаж внутри социальной сет</a:t>
            </a:r>
            <a:r>
              <a:rPr sz="2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и.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2" y="1529318"/>
            <a:ext cx="3870100" cy="31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52400"/>
            <a:ext cx="845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smtClean="0">
                <a:solidFill>
                  <a:schemeClr val="accent1">
                    <a:lumMod val="75000"/>
                  </a:schemeClr>
                </a:solidFill>
              </a:rPr>
              <a:t>Социальные сети: 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функционал не предназначен для продаж</a:t>
            </a:r>
            <a:endParaRPr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http://howtomac.ru/files/40191-y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978571" cy="9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219200" y="3097290"/>
            <a:ext cx="6892100" cy="712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более чем 40 % случаев пользователь отказывается переходить по внешней ссылке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76334"/>
            <a:ext cx="3940077" cy="2195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6553200" y="2438400"/>
            <a:ext cx="638482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wiki-land.wikispaces.com/file/view/40_percent_of_rest.jpg/71150939/40_percent_of_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756689" cy="26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age020.mylivepage.ru/chunk20/891515/2988/Money024.jpg?download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256185" cy="16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5367125" y="4267200"/>
            <a:ext cx="3700675" cy="609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Потеря прибыли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Умножение 11"/>
          <p:cNvSpPr/>
          <p:nvPr/>
        </p:nvSpPr>
        <p:spPr>
          <a:xfrm>
            <a:off x="28667" y="4553744"/>
            <a:ext cx="2441112" cy="1962506"/>
          </a:xfrm>
          <a:prstGeom prst="mathMultiply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762000" y="4038683"/>
            <a:ext cx="4876800" cy="609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sz="3200" b="1" dirty="0" smtClean="0"/>
              <a:t>Потеря аудитории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52400"/>
            <a:ext cx="845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Magazinga</a:t>
            </a:r>
            <a:r>
              <a:rPr lang="en-US" sz="3200" b="1" dirty="0" smtClean="0">
                <a:solidFill>
                  <a:srgbClr val="E115B5"/>
                </a:solidFill>
              </a:rPr>
              <a:t> </a:t>
            </a:r>
            <a:r>
              <a:rPr sz="3200" b="1" smtClean="0">
                <a:solidFill>
                  <a:schemeClr val="accent5">
                    <a:lumMod val="75000"/>
                  </a:schemeClr>
                </a:solidFill>
              </a:rPr>
              <a:t>решает эти проблемы!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886200" cy="468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91000" y="762000"/>
            <a:ext cx="4800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Magazinga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интернет-магазин в социальной сети</a:t>
            </a:r>
          </a:p>
          <a:p>
            <a:pPr algn="ctr"/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5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Покупки совершаются прямо в социальной сети</a:t>
            </a: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Magazinga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совместный проект </a:t>
            </a:r>
          </a:p>
          <a:p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Венчурного фонда</a:t>
            </a:r>
            <a:r>
              <a:rPr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Softline Venture Partners 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платформы 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Ecwid</a:t>
            </a:r>
            <a:endParaRPr sz="24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sz="24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эксклюзивный </a:t>
            </a:r>
            <a:r>
              <a:rPr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представитель </a:t>
            </a:r>
            <a:r>
              <a:rPr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сервиса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Magazinga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Челябинске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44196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845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Magazinga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endParaRPr sz="2800" b="1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онлайн магазин внутри социальной сети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6260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200" b="1" smtClean="0">
                <a:solidFill>
                  <a:schemeClr val="accent5">
                    <a:lumMod val="75000"/>
                  </a:schemeClr>
                </a:solidFill>
              </a:rPr>
              <a:t>Magazinga</a:t>
            </a:r>
            <a:r>
              <a:rPr sz="2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предоставляет полный функционал Интернет-магазина прямо внутри социальной сети. Потребитель получает все необходимое не выходя из своего аккаунта «ВКонтакте»!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467600" cy="44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609600"/>
            <a:ext cx="845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Magazinga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онлайн магазин внутри социальной сети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524000"/>
            <a:ext cx="83820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Функциональные возможности</a:t>
            </a:r>
          </a:p>
          <a:p>
            <a:endParaRPr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Первый конструктор магазинов для «ВКонтакте» и других социальных сетей и блогов</a:t>
            </a:r>
          </a:p>
          <a:p>
            <a:endParaRPr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Минимальные затраты на тестирование канала продаж (только аренда торговой платформы без затрат на разработку приложения)</a:t>
            </a:r>
          </a:p>
          <a:p>
            <a:endParaRPr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Мультиканальные продажи (витрины одного магазина можно разместить на собственном сайте, на сайтах разных социальных сетей и блогов)</a:t>
            </a:r>
          </a:p>
          <a:p>
            <a:endParaRPr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Управление всеми заказами осуществляется из одной контрольной панели</a:t>
            </a:r>
          </a:p>
          <a:p>
            <a:endParaRPr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Поддержка внутренней валюты социальных сетей – сейчас уже главное условие возможности создать интернет-магазин в соцсети</a:t>
            </a:r>
          </a:p>
        </p:txBody>
      </p:sp>
      <p:pic>
        <p:nvPicPr>
          <p:cNvPr id="5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0960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457200"/>
            <a:ext cx="6858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Мультиканальная модель продаж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5943600"/>
            <a:ext cx="8839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Magazinga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позволяет использовать единый Интернет-магазин во множестве социальных сетей и порталов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653657" cy="40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943600" y="1447800"/>
            <a:ext cx="32004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магазины с товарами, представленные в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Magazinga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образуют сквозной единый каталог, доступ к которому покупатель получает со странички своего приложения. Участие в каталоге избавляет от  необходимости продвижения, просто предлагайте лучший сервис и цену!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6600" y="1219200"/>
            <a:ext cx="2514600" cy="1676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b="1" smtClean="0">
                <a:solidFill>
                  <a:srgbClr val="FF0000"/>
                </a:solidFill>
              </a:rPr>
              <a:t> 2012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19600" y="3810000"/>
            <a:ext cx="15240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b="1" smtClean="0">
                <a:solidFill>
                  <a:srgbClr val="FF0000"/>
                </a:solidFill>
              </a:rPr>
              <a:t> 2012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200" y="2209800"/>
            <a:ext cx="15240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b="1" smtClean="0">
                <a:solidFill>
                  <a:srgbClr val="FF0000"/>
                </a:solidFill>
              </a:rPr>
              <a:t> 2012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76400" y="5029200"/>
            <a:ext cx="25146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mtClean="0">
                <a:solidFill>
                  <a:schemeClr val="tx2">
                    <a:lumMod val="75000"/>
                  </a:schemeClr>
                </a:solidFill>
              </a:rPr>
              <a:t>Персональный сайт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76200"/>
            <a:ext cx="8458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Каталог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Яндекс.Маркет для ВКонтакт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724400"/>
            <a:ext cx="838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Удобный каталог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 множеством нужных категорий и понятной навигацией (аналог Яндекс.Маркет в социальной сети)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Клиент может 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включить свой магазин в общий каталог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Magazinga, получив доступ к уже существующей клиентской аудитории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Клиент может 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разместить отдельный магазин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избежав конкуренции в каталоге и продвигая его самостоятельно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02182"/>
            <a:ext cx="6096000" cy="414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5638799"/>
          </a:xfrm>
        </p:spPr>
        <p:txBody>
          <a:bodyPr>
            <a:normAutofit/>
          </a:bodyPr>
          <a:lstStyle/>
          <a:p>
            <a:r>
              <a:rPr sz="3600" b="1" smtClean="0"/>
              <a:t>Статистика социальных </a:t>
            </a:r>
            <a:r>
              <a:rPr sz="3600" b="1" smtClean="0"/>
              <a:t>сетей </a:t>
            </a:r>
            <a:r>
              <a:rPr lang="ru-RU" sz="3600" b="1" dirty="0" smtClean="0"/>
              <a:t>–</a:t>
            </a:r>
            <a:r>
              <a:rPr sz="3600" b="1" smtClean="0"/>
              <a:t> кто</a:t>
            </a:r>
            <a:r>
              <a:rPr sz="3600" b="1" smtClean="0"/>
              <a:t>, когда, зачем</a:t>
            </a:r>
            <a:r>
              <a:rPr sz="3600" b="1" smtClean="0"/>
              <a:t/>
            </a:r>
            <a:br>
              <a:rPr sz="3600" b="1" smtClean="0"/>
            </a:br>
            <a:r>
              <a:rPr sz="3600" b="1" smtClean="0"/>
              <a:t/>
            </a:r>
            <a:br>
              <a:rPr sz="3600" b="1" smtClean="0"/>
            </a:br>
            <a:r>
              <a:rPr lang="en-US" sz="3600" b="1" dirty="0" err="1" smtClean="0"/>
              <a:t>Magazinga</a:t>
            </a:r>
            <a:r>
              <a:rPr lang="en-US" sz="3600" b="1" dirty="0" smtClean="0"/>
              <a:t> –</a:t>
            </a:r>
            <a:r>
              <a:rPr sz="3600" b="1" smtClean="0"/>
              <a:t> эффективные</a:t>
            </a:r>
            <a:r>
              <a:rPr lang="en-US" sz="3600" b="1" dirty="0" smtClean="0"/>
              <a:t> </a:t>
            </a:r>
            <a:r>
              <a:rPr sz="3600" b="1" smtClean="0"/>
              <a:t>продажи в социальных сетях</a:t>
            </a:r>
            <a:br>
              <a:rPr sz="3600" b="1" smtClean="0"/>
            </a:br>
            <a:r>
              <a:rPr sz="3600" b="1" smtClean="0"/>
              <a:t/>
            </a:r>
            <a:br>
              <a:rPr sz="3600" b="1" smtClean="0"/>
            </a:br>
            <a:r>
              <a:rPr sz="3600" b="1" smtClean="0"/>
              <a:t>Маркетинг в социальных сетях </a:t>
            </a:r>
            <a:r>
              <a:rPr lang="ru-RU" sz="3600" b="1" dirty="0" smtClean="0"/>
              <a:t>–</a:t>
            </a:r>
            <a:r>
              <a:rPr sz="3600" b="1" smtClean="0"/>
              <a:t> как продвигать бренд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1800" y="609600"/>
            <a:ext cx="3276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Преимущества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1447800"/>
            <a:ext cx="77724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Вы платите за аренду торговой платформы, а не за создание магазина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Регулярное автоматическое сохранение (резервирование) данных в надежном дата-центре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Быстро и просто - Ваш магазин готов к использованию всего за несколько минут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Все обновления бесплатны и устанавливаются автоматически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Интуитивно понятный интерфейс магазина – прост в использовании и обслуживании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Magazinga поддерживает большое количество способов оплаты и доставки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Продукт постоянно совершенствуется через эффективную систему отзывов и голосования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пользователей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198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00" y="533400"/>
            <a:ext cx="3886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Стоимость </a:t>
            </a:r>
            <a:r>
              <a:rPr sz="3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услуг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219200"/>
            <a:ext cx="82296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smtClean="0">
                <a:solidFill>
                  <a:schemeClr val="accent5">
                    <a:lumMod val="75000"/>
                  </a:schemeClr>
                </a:solidFill>
              </a:rPr>
              <a:t>Тарифный план «Социальная сеть» $70/мес.</a:t>
            </a:r>
          </a:p>
          <a:p>
            <a:pPr algn="ctr"/>
            <a:endParaRPr sz="20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Размещение витрины Вашего магазина в одной социальной сети, не более 20 тыс. товаров</a:t>
            </a:r>
          </a:p>
          <a:p>
            <a:pPr>
              <a:buFont typeface="Wingdings" pitchFamily="2" charset="2"/>
              <a:buChar char="ü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Каталог с возможностью выбора внешнего вида (таблица, список и т.д.) с возможностью поиска, вмещающий до 1000 категорий и 20 000 наименований  товара</a:t>
            </a:r>
          </a:p>
          <a:p>
            <a:pPr>
              <a:buFont typeface="Wingdings" pitchFamily="2" charset="2"/>
              <a:buChar char="ü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Поддержка валюты «ВКонтакте», которая может пополняться различными способами (банковские карты; платежные терминалы; платежные системы: QIWI, Кошелек, WebMoney; SMS-сообщение; безналичный расчет)</a:t>
            </a:r>
          </a:p>
          <a:p>
            <a:pPr>
              <a:buFont typeface="Wingdings" pitchFamily="2" charset="2"/>
              <a:buChar char="ü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Выбор способа доставки</a:t>
            </a:r>
          </a:p>
          <a:p>
            <a:pPr>
              <a:buFont typeface="Wingdings" pitchFamily="2" charset="2"/>
              <a:buChar char="ü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Возможность размещать в каталоге загружаемые товары (софт, музыку, книги и т.п.)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198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676400"/>
            <a:ext cx="61722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Приглашения – вступить в группу/посетить мероприятия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(часто используются как СПАМ) </a:t>
            </a:r>
          </a:p>
          <a:p>
            <a:pPr marL="457200" indent="-457200">
              <a:buFont typeface="+mj-lt"/>
              <a:buAutoNum type="arabicPeriod"/>
            </a:pP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Таргетированная реклама в социальной сети</a:t>
            </a:r>
          </a:p>
          <a:p>
            <a:pPr marL="457200" indent="-457200">
              <a:buFont typeface="+mj-lt"/>
              <a:buAutoNum type="arabicPeriod"/>
            </a:pP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Микроблог - </a:t>
            </a:r>
            <a:r>
              <a:rPr sz="2400" smtClean="0">
                <a:solidFill>
                  <a:schemeClr val="tx1"/>
                </a:solidFill>
              </a:rPr>
              <a:t>вирусное распространение, акции, специальные предложения и конкурсы для участников группы</a:t>
            </a:r>
            <a:endParaRPr sz="2400" b="1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Товарные 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объявления/Товарный каталог</a:t>
            </a:r>
          </a:p>
          <a:p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533400"/>
            <a:ext cx="6629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b="1" smtClean="0">
                <a:solidFill>
                  <a:schemeClr val="accent5">
                    <a:lumMod val="75000"/>
                  </a:schemeClr>
                </a:solidFill>
              </a:rPr>
              <a:t>Инструменты SMM-продвижения.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8" descr="http://www.linhtang.com/wp-content/uploads/2010/12/Facebook-Ad-targ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1728192" cy="11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eogad.ru/wp-content/uploads/2011/03/02-03-2011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2376264" cy="15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arketint.info/images/em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4162">
            <a:off x="6926209" y="601609"/>
            <a:ext cx="1470529" cy="147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ostsovet.ru/uploads/images/e/4/b/8/1/011636cb6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0200"/>
            <a:ext cx="1175355" cy="11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0198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914400"/>
            <a:ext cx="74676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Приглашать можно только друзей.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скрутить группы данным методом  становится сложно.</a:t>
            </a:r>
          </a:p>
          <a:p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ВКонтакт все активнее борется со СПАМом.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Теневая СПАМ-индустрия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вымирает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Эффективность приглашений снижается.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Возрастает стоимость приглашений. </a:t>
            </a:r>
          </a:p>
          <a:p>
            <a:r>
              <a:rPr sz="2800" b="1" smtClean="0">
                <a:solidFill>
                  <a:schemeClr val="accent5">
                    <a:lumMod val="75000"/>
                  </a:schemeClr>
                </a:solidFill>
              </a:rPr>
              <a:t>На первый план выходят другие инструменты.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152400"/>
            <a:ext cx="3429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Приглашения.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4" descr="http://postsovet.ru/uploads/images/e/4/b/8/1/011636cb6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1175355" cy="11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arketint.info/images/ema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4162">
            <a:off x="7463922" y="421366"/>
            <a:ext cx="1563512" cy="15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76295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800600"/>
            <a:ext cx="5667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1838325" y="5191125"/>
            <a:ext cx="4800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81200" y="6096000"/>
            <a:ext cx="472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Приглашения. ВКонтакт борется со СПАМом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295400"/>
            <a:ext cx="79248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Микроблог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эффективный инструмент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SMM</a:t>
            </a:r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400" b="1" smtClean="0">
                <a:solidFill>
                  <a:schemeClr val="accent5">
                    <a:lumMod val="75000"/>
                  </a:schemeClr>
                </a:solidFill>
              </a:rPr>
              <a:t>Суть: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записи в микроблоге появляются у участников группы в ленте "главные новости"</a:t>
            </a:r>
          </a:p>
          <a:p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Микроблог  содержит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изображения, аудиозаписи, видео, опросы. </a:t>
            </a:r>
          </a:p>
          <a:p>
            <a:r>
              <a:rPr sz="2400" b="1" smtClean="0">
                <a:solidFill>
                  <a:srgbClr val="C00000"/>
                </a:solidFill>
              </a:rPr>
              <a:t>Злоупотреблять опасно </a:t>
            </a:r>
            <a:r>
              <a:rPr lang="ru-RU" sz="2400" b="1" dirty="0" smtClean="0">
                <a:solidFill>
                  <a:srgbClr val="C00000"/>
                </a:solidFill>
              </a:rPr>
              <a:t>–</a:t>
            </a:r>
            <a:r>
              <a:rPr sz="2400" b="1" smtClean="0">
                <a:solidFill>
                  <a:srgbClr val="C00000"/>
                </a:solidFill>
              </a:rPr>
              <a:t> не надоедайте.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Пользователи  в любой момент могут отписаться от обновлений. </a:t>
            </a:r>
          </a:p>
          <a:p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400" b="1" smtClean="0">
                <a:solidFill>
                  <a:schemeClr val="accent5">
                    <a:lumMod val="75000"/>
                  </a:schemeClr>
                </a:solidFill>
              </a:rPr>
              <a:t>Микроблог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sz="2400" b="1" smtClean="0">
                <a:solidFill>
                  <a:schemeClr val="accent5">
                    <a:lumMod val="75000"/>
                  </a:schemeClr>
                </a:solidFill>
              </a:rPr>
              <a:t> инструмент привлечения аудитории.</a:t>
            </a:r>
            <a:r>
              <a:rPr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Делайте записи вирусными, что бы пользователи их цитировали.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304800"/>
            <a:ext cx="2895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Микроблоги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198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46387"/>
            <a:ext cx="7620000" cy="62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90600" y="76200"/>
            <a:ext cx="7010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Микроблоги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2743200"/>
            <a:ext cx="1524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685800"/>
            <a:ext cx="64770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b="1" smtClean="0">
                <a:solidFill>
                  <a:schemeClr val="accent5">
                    <a:lumMod val="50000"/>
                  </a:schemeClr>
                </a:solidFill>
              </a:rPr>
              <a:t>Таргетинг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сверхточное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нацеливание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рекламы:</a:t>
            </a:r>
          </a:p>
          <a:p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 географический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по стране, городу</a:t>
            </a:r>
          </a:p>
          <a:p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 социо-демографический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полу, возрасту, семейному положению</a:t>
            </a:r>
          </a:p>
          <a:p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 поведенческий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по интересам и группам</a:t>
            </a:r>
          </a:p>
          <a:p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 профессиональный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по профессии, работе,    учебному заведению</a:t>
            </a:r>
          </a:p>
          <a:p>
            <a:endParaRPr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000" b="1" smtClean="0">
                <a:solidFill>
                  <a:schemeClr val="accent5">
                    <a:lumMod val="50000"/>
                  </a:schemeClr>
                </a:solidFill>
              </a:rPr>
              <a:t>Изображение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выделяющееся, контрастное.</a:t>
            </a:r>
          </a:p>
          <a:p>
            <a:r>
              <a:rPr sz="2000" b="1" smtClean="0">
                <a:solidFill>
                  <a:schemeClr val="accent5">
                    <a:lumMod val="50000"/>
                  </a:schemeClr>
                </a:solidFill>
              </a:rPr>
              <a:t>Заголовок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призыв к действию повышает эффективность</a:t>
            </a:r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sz="2000" b="1" smtClean="0">
                <a:solidFill>
                  <a:srgbClr val="A51328"/>
                </a:solidFill>
              </a:rPr>
              <a:t>Способ оплаты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 за переходы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(CPC)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или за показы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(CPM)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 </a:t>
            </a:r>
          </a:p>
          <a:p>
            <a:r>
              <a:rPr sz="2000" b="1" smtClean="0">
                <a:solidFill>
                  <a:srgbClr val="A51328"/>
                </a:solidFill>
              </a:rPr>
              <a:t>Стоимость контакта</a:t>
            </a:r>
            <a:r>
              <a:rPr lang="en-US" sz="2000" b="1" dirty="0" smtClean="0">
                <a:solidFill>
                  <a:srgbClr val="A51328"/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 5 руб./клик или 3 руб./1000 показов</a:t>
            </a:r>
          </a:p>
          <a:p>
            <a:r>
              <a:rPr sz="2000" b="1" smtClean="0">
                <a:solidFill>
                  <a:schemeClr val="accent5">
                    <a:lumMod val="50000"/>
                  </a:schemeClr>
                </a:solidFill>
              </a:rPr>
              <a:t>Ценовые всплески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рост конкуренции и приход крупных рекламодателей вызывает ценовые колебания внутри дня.</a:t>
            </a:r>
          </a:p>
          <a:p>
            <a:r>
              <a:rPr sz="2000" b="1" smtClean="0">
                <a:solidFill>
                  <a:schemeClr val="accent5">
                    <a:lumMod val="50000"/>
                  </a:schemeClr>
                </a:solidFill>
              </a:rPr>
              <a:t>Стоимость рекламы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рост в 5 раз за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76200"/>
            <a:ext cx="556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Таргетированная реклама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D:\Users\Ярик\Documents\Сайты\Продажи и маркетинг\Семинары\19 мая РБИУ\Фото\x_dd8d5d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276600"/>
            <a:ext cx="2638505" cy="1905000"/>
          </a:xfrm>
          <a:prstGeom prst="rect">
            <a:avLst/>
          </a:prstGeom>
          <a:noFill/>
        </p:spPr>
      </p:pic>
      <p:pic>
        <p:nvPicPr>
          <p:cNvPr id="6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198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\Ярик\Documents\Сайты\Продажи и маркетинг\Семинары\19 мая РБИУ\Фото\x_928b62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757518"/>
            <a:ext cx="3276600" cy="231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Ярик\Documents\Сайты\Продажи и маркетинг\Семинары\19 мая РБИУ\Фото\x_7ca414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892" y="533399"/>
            <a:ext cx="7777045" cy="46482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200" y="76200"/>
            <a:ext cx="7010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Таргетированная реклама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229225"/>
            <a:ext cx="1076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200650"/>
            <a:ext cx="1162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61722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685800"/>
            <a:ext cx="8305800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Раздел "Объявления"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позволяет размещать частные объявления на любую тематику</a:t>
            </a:r>
          </a:p>
          <a:p>
            <a:pPr algn="ctr"/>
            <a:endParaRPr sz="2000" b="1" smtClean="0">
              <a:solidFill>
                <a:srgbClr val="0070C0"/>
              </a:solidFill>
            </a:endParaRPr>
          </a:p>
          <a:p>
            <a:pPr algn="ctr"/>
            <a:r>
              <a:rPr sz="3200" b="1" smtClean="0">
                <a:solidFill>
                  <a:srgbClr val="0070C0"/>
                </a:solidFill>
              </a:rPr>
              <a:t>Обычные</a:t>
            </a:r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sz="3200" b="1" smtClean="0">
                <a:solidFill>
                  <a:srgbClr val="C00000"/>
                </a:solidFill>
              </a:rPr>
              <a:t>коммерческие</a:t>
            </a:r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объявления</a:t>
            </a:r>
          </a:p>
          <a:p>
            <a:endParaRPr sz="20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 соблюдать правила размещения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запрещается дублировать объявления, указывать ссылки на сайт, размещать в нерелевантной рубрике</a:t>
            </a:r>
          </a:p>
          <a:p>
            <a:r>
              <a:rPr sz="2000" b="1" smtClean="0">
                <a:solidFill>
                  <a:srgbClr val="0070C0"/>
                </a:solidFill>
              </a:rPr>
              <a:t>Обычные объявления </a:t>
            </a:r>
          </a:p>
          <a:p>
            <a:r>
              <a:rPr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стоимость размещения 7 руб. </a:t>
            </a:r>
          </a:p>
          <a:p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требуют систематического обновления,</a:t>
            </a:r>
          </a:p>
          <a:p>
            <a:pPr>
              <a:buFontTx/>
              <a:buChar char="-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просматривают до 100 пользователей в сутки</a:t>
            </a:r>
          </a:p>
          <a:p>
            <a:r>
              <a:rPr sz="2000" b="1" smtClean="0">
                <a:solidFill>
                  <a:srgbClr val="A51328"/>
                </a:solidFill>
              </a:rPr>
              <a:t>Коммерческие (Спонсорские) объявления </a:t>
            </a:r>
          </a:p>
          <a:p>
            <a:pPr>
              <a:buFontTx/>
              <a:buChar char="-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Размещаются в верху списка.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 более трех объявлений</a:t>
            </a:r>
          </a:p>
          <a:p>
            <a:pPr>
              <a:buFontTx/>
              <a:buChar char="-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кликовая система оплаты</a:t>
            </a:r>
          </a:p>
          <a:p>
            <a:pPr>
              <a:buFontTx/>
              <a:buChar char="-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Схожесть с системой контекстной рекламы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для попадания в ТОП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необходимо повышать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/стоимость клика</a:t>
            </a:r>
          </a:p>
          <a:p>
            <a:pPr>
              <a:buFontTx/>
              <a:buChar char="-"/>
            </a:pP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Стоимость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от 30 коп. до 5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10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152400"/>
            <a:ext cx="5715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Объявления и товарный каталог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1722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14375"/>
            <a:ext cx="76200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24000" y="152400"/>
            <a:ext cx="571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Объявления и товарный каталог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" y="3733800"/>
            <a:ext cx="1524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571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Объявления и товарный каталог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9100"/>
            <a:ext cx="763905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457200" y="3733800"/>
            <a:ext cx="1524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53200" y="5638800"/>
            <a:ext cx="1524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34200" y="2895600"/>
            <a:ext cx="2209800" cy="10668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Коммерческие объявления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562600"/>
            <a:ext cx="2209800" cy="1066800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Обычные объявления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057400" y="5867400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A51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270221">
            <a:off x="6383032" y="2499244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A51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324600" y="3276600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A51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226440">
            <a:off x="6419071" y="3904471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A51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9200" y="457200"/>
            <a:ext cx="6934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Объявления и товарный каталог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00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"/>
            <a:ext cx="6172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Объявления и товарный каталог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0550"/>
            <a:ext cx="7620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685800"/>
            <a:ext cx="6629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Поведенческая особенность №1</a:t>
            </a:r>
          </a:p>
          <a:p>
            <a:pPr algn="ctr"/>
            <a:endParaRPr sz="32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sz="3200" b="1" smtClean="0">
                <a:solidFill>
                  <a:schemeClr val="accent5">
                    <a:lumMod val="75000"/>
                  </a:schemeClr>
                </a:solidFill>
              </a:rPr>
              <a:t>Пользователю необходим стимул </a:t>
            </a:r>
          </a:p>
          <a:p>
            <a:pPr algn="ctr"/>
            <a:r>
              <a:rPr sz="3200" b="1" smtClean="0">
                <a:solidFill>
                  <a:schemeClr val="accent5">
                    <a:lumMod val="75000"/>
                  </a:schemeClr>
                </a:solidFill>
              </a:rPr>
              <a:t>для вступления в сообщество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590800"/>
            <a:ext cx="8534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smtClean="0">
                <a:solidFill>
                  <a:srgbClr val="A51328"/>
                </a:solidFill>
              </a:rPr>
              <a:t>Стимулом может быть:</a:t>
            </a:r>
          </a:p>
          <a:p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Получение информации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узнаем последние тенденции</a:t>
            </a:r>
          </a:p>
          <a:p>
            <a:pPr>
              <a:buFont typeface="Wingdings" pitchFamily="2" charset="2"/>
              <a:buChar char="ü"/>
            </a:pPr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Общение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люди с общими интересами</a:t>
            </a:r>
          </a:p>
          <a:p>
            <a:pPr>
              <a:buFont typeface="Wingdings" pitchFamily="2" charset="2"/>
              <a:buChar char="ü"/>
            </a:pPr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Получение пользы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вступил в группу получил 20% скидки</a:t>
            </a:r>
          </a:p>
        </p:txBody>
      </p:sp>
      <p:pic>
        <p:nvPicPr>
          <p:cNvPr id="5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0198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52400"/>
            <a:ext cx="8839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smtClean="0">
                <a:solidFill>
                  <a:srgbClr val="A51328"/>
                </a:solidFill>
              </a:rPr>
              <a:t>Стимул: </a:t>
            </a:r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получение информации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60070"/>
            <a:ext cx="7239000" cy="629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33400"/>
            <a:ext cx="8839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Поведенческая особенность №2</a:t>
            </a:r>
          </a:p>
          <a:p>
            <a:pPr algn="ctr"/>
            <a:endParaRPr sz="32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sz="3200" b="1" smtClean="0">
                <a:solidFill>
                  <a:schemeClr val="accent5">
                    <a:lumMod val="75000"/>
                  </a:schemeClr>
                </a:solidFill>
              </a:rPr>
              <a:t>Пользователям менее интересны ангажированные сообщества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667000"/>
            <a:ext cx="7848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4400" b="1" smtClean="0">
                <a:solidFill>
                  <a:srgbClr val="A51328"/>
                </a:solidFill>
              </a:rPr>
              <a:t>%</a:t>
            </a:r>
            <a:r>
              <a:rPr sz="2400" b="1" smtClean="0">
                <a:solidFill>
                  <a:srgbClr val="A51328"/>
                </a:solidFill>
              </a:rPr>
              <a:t>  Вступивших в сообщество:</a:t>
            </a:r>
          </a:p>
          <a:p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Позиционирование сообщества по бренду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7%</a:t>
            </a:r>
          </a:p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Позиционирование сообщества по интересам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25%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096000"/>
            <a:ext cx="1517358" cy="36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4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Поведенческая особенность </a:t>
            </a:r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№3</a:t>
            </a:r>
            <a:endParaRPr sz="32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sz="32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sz="3200" b="1" smtClean="0">
                <a:solidFill>
                  <a:schemeClr val="accent5">
                    <a:lumMod val="75000"/>
                  </a:schemeClr>
                </a:solidFill>
              </a:rPr>
              <a:t>Пользователи социальных сетей лучше воспринимают медийную информацию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sz="3200" b="1" smtClean="0">
                <a:solidFill>
                  <a:schemeClr val="accent5">
                    <a:lumMod val="75000"/>
                  </a:schemeClr>
                </a:solidFill>
              </a:rPr>
              <a:t> фото, видео и т.д.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Светланка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971800"/>
            <a:ext cx="4500563" cy="3548421"/>
          </a:xfrm>
          <a:prstGeom prst="rect">
            <a:avLst/>
          </a:prstGeom>
          <a:noFill/>
        </p:spPr>
      </p:pic>
      <p:pic>
        <p:nvPicPr>
          <p:cNvPr id="5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227567"/>
            <a:ext cx="1593558" cy="3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762000"/>
            <a:ext cx="3581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200" b="1" smtClean="0">
                <a:solidFill>
                  <a:srgbClr val="A51328"/>
                </a:solidFill>
              </a:rPr>
              <a:t>Неудачное</a:t>
            </a:r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2966" y="47180"/>
            <a:ext cx="4029075" cy="68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990600"/>
            <a:ext cx="3657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800" b="1" smtClean="0">
                <a:solidFill>
                  <a:schemeClr val="accent5">
                    <a:lumMod val="50000"/>
                  </a:schemeClr>
                </a:solidFill>
              </a:rPr>
              <a:t>Удачное</a:t>
            </a:r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 информации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"/>
            <a:ext cx="63817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28600"/>
            <a:ext cx="883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smtClean="0">
                <a:solidFill>
                  <a:schemeClr val="accent5">
                    <a:lumMod val="50000"/>
                  </a:schemeClr>
                </a:solidFill>
              </a:rPr>
              <a:t>Удачное</a:t>
            </a:r>
            <a:r>
              <a:rPr sz="2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представление информации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43000" y="838200"/>
            <a:ext cx="7010400" cy="5791200"/>
            <a:chOff x="990600" y="304800"/>
            <a:chExt cx="7610475" cy="6629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04800"/>
              <a:ext cx="7610475" cy="661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1914525"/>
              <a:ext cx="3848100" cy="501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52101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883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200" b="1" smtClean="0">
                <a:solidFill>
                  <a:schemeClr val="accent5">
                    <a:lumMod val="50000"/>
                  </a:schemeClr>
                </a:solidFill>
              </a:rPr>
              <a:t>Удачное</a:t>
            </a:r>
            <a:r>
              <a:rPr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представление информации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3848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457200" y="601952"/>
            <a:ext cx="7859216" cy="107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Факторы, влияющие на принятие клиентом решения о вступлении в группу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://artravel-club.com/uploads/posts/2010-10/1287074817_special_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728192" cy="1005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-457200" y="2057400"/>
            <a:ext cx="6170984" cy="3555087"/>
            <a:chOff x="-457200" y="2057400"/>
            <a:chExt cx="6170984" cy="3555087"/>
          </a:xfrm>
        </p:grpSpPr>
        <p:sp>
          <p:nvSpPr>
            <p:cNvPr id="8" name="Объект 1"/>
            <p:cNvSpPr txBox="1">
              <a:spLocks/>
            </p:cNvSpPr>
            <p:nvPr/>
          </p:nvSpPr>
          <p:spPr>
            <a:xfrm>
              <a:off x="457200" y="2057400"/>
              <a:ext cx="5256584" cy="24768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Внешний вид, дизайн группы, удобный   интерфейс, информативность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Активность других пользователей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sz="2200" smtClean="0"/>
                <a:t>    </a:t>
              </a: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и администраторов в группе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" y="5181600"/>
              <a:ext cx="457176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4320" indent="-274320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ü"/>
              </a:pPr>
              <a:r>
                <a:rPr lang="ru-RU" sz="2200" dirty="0"/>
                <a:t>Преференции участникам группы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457200" y="4419600"/>
              <a:ext cx="386067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88720" lvl="2" indent="-274320"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" pitchFamily="2" charset="2"/>
                <a:buChar char="ü"/>
              </a:pPr>
              <a:r>
                <a:rPr lang="ru-RU" sz="2200" dirty="0"/>
                <a:t>Интересный контент</a:t>
              </a:r>
            </a:p>
          </p:txBody>
        </p:sp>
      </p:grpSp>
      <p:pic>
        <p:nvPicPr>
          <p:cNvPr id="19" name="Picture 6" descr="http://st.free-lance.ru/users/Okushok/upload/f_4c62fd5cb7d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14" t="7269" r="4738" b="17700"/>
          <a:stretch/>
        </p:blipFill>
        <p:spPr bwMode="auto">
          <a:xfrm>
            <a:off x="5715000" y="2057400"/>
            <a:ext cx="3124200" cy="3755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990600"/>
            <a:ext cx="8839200" cy="56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</a:t>
            </a:r>
          </a:p>
          <a:p>
            <a:pPr algn="ctr"/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Ярослав Голуб</a:t>
            </a:r>
          </a:p>
          <a:p>
            <a:pPr algn="ctr"/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иректор по маркетингу интернет-агентства</a:t>
            </a:r>
          </a:p>
          <a:p>
            <a:pPr algn="ctr"/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sz="3200" b="1" smtClean="0">
              <a:solidFill>
                <a:srgbClr val="A51328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A51328"/>
                </a:solidFill>
              </a:rPr>
              <a:t>golub@intecweb.ru 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Skype: golub.tv</a:t>
            </a:r>
          </a:p>
          <a:p>
            <a:pPr algn="ctr"/>
            <a:r>
              <a:rPr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(351) 750</a:t>
            </a:r>
            <a:r>
              <a:rPr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  <a:r>
              <a:rPr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</a:t>
            </a:r>
          </a:p>
          <a:p>
            <a:endParaRPr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A51328"/>
                </a:solidFill>
              </a:rPr>
              <a:t>www.intecweb.ru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легкий шаг в мир электронной коммерции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www.magazinga.com -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конструктор магазинов для «В контакте»					</a:t>
            </a:r>
          </a:p>
          <a:p>
            <a:endParaRPr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6" descr="C:\интек\наши лого и ФС\логотип инт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8400"/>
            <a:ext cx="182215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419600"/>
            <a:ext cx="4800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91125"/>
            <a:ext cx="52101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419600"/>
            <a:ext cx="4800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81375"/>
            <a:ext cx="4933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91125"/>
            <a:ext cx="52101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419600"/>
            <a:ext cx="4800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81375"/>
            <a:ext cx="4933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91125"/>
            <a:ext cx="52101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2057399"/>
            <a:ext cx="9144000" cy="1295401"/>
          </a:xfrm>
        </p:spPr>
        <p:txBody>
          <a:bodyPr>
            <a:noAutofit/>
          </a:bodyPr>
          <a:lstStyle/>
          <a:p>
            <a:r>
              <a:rPr sz="4000" b="1" smtClean="0"/>
              <a:t>"</a:t>
            </a:r>
            <a:r>
              <a:rPr lang="en-US" sz="4000" b="1" dirty="0" err="1" smtClean="0"/>
              <a:t>Facebook</a:t>
            </a:r>
            <a:r>
              <a:rPr sz="4000" b="1" smtClean="0"/>
              <a:t>"</a:t>
            </a:r>
            <a:r>
              <a:rPr lang="en-US" sz="4000" b="1" dirty="0" smtClean="0"/>
              <a:t> </a:t>
            </a:r>
            <a:r>
              <a:rPr sz="4000" b="1" smtClean="0"/>
              <a:t>собрал 200 миллионов пользователей меньше, чем за год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Аудитория социальных сетей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превысила 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аудиторию поисковиков</a:t>
            </a:r>
          </a:p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Россия занимает первое место в Европе по популярности социальных сетей.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800600" cy="30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3429000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Динамика количества просмотров </a:t>
            </a:r>
            <a:r>
              <a:rPr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google.com и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Hitwise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analytic service)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98217"/>
            <a:ext cx="4114800" cy="285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53000" y="3429000"/>
            <a:ext cx="419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Продолжительность времени</a:t>
            </a:r>
            <a:r>
              <a:rPr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проводимого пользователями в соцсетях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8207"/>
            <a:ext cx="9144000" cy="88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" y="0"/>
            <a:ext cx="845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Инструменты: социальные сети ближе всего к потребителю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" y="0"/>
            <a:ext cx="845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Социальные сети. Статистика.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4876800"/>
            <a:ext cx="9144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ВКонтакте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самая популярная социальная сеть Рунета</a:t>
            </a:r>
          </a:p>
          <a:p>
            <a:pPr>
              <a:buFontTx/>
              <a:buChar char="-"/>
            </a:pP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Во ВКонтакте  зарегистрировано более 95 млн. чел.</a:t>
            </a:r>
          </a:p>
          <a:p>
            <a:pPr>
              <a:buFontTx/>
              <a:buChar char="-"/>
            </a:pP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Аудитория Одноклассников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50 млн. чел.</a:t>
            </a:r>
            <a:endParaRPr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Челябинцы зарегистрировали 730 000 анкет в ВКонтакте</a:t>
            </a:r>
          </a:p>
        </p:txBody>
      </p:sp>
      <p:pic>
        <p:nvPicPr>
          <p:cNvPr id="4" name="Picture 8" descr="http://www.razor-blog.ru/wp-content/uploads/2009/01/logo_vkontak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f1cd.ru/companys/odnoklassnikiru_odnoklassnikiru/logo_odnoklassnikiru_odnoklassniki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600200" cy="100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1.gstatic.com/images?q=tbn:ANd9GcR1O8xBx6vZvMJtIo0ugh85VqnFBR6c_5IdVGnvpWF3V91pKBlu0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25" b="26785"/>
          <a:stretch/>
        </p:blipFill>
        <p:spPr bwMode="auto">
          <a:xfrm>
            <a:off x="1367136" y="3937630"/>
            <a:ext cx="1656184" cy="7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12954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</a:rPr>
              <a:t>Ежедневная аудитория социальной сети превышает 23 млн человек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87216" y="2785502"/>
            <a:ext cx="4176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</a:rPr>
              <a:t>Посещаемость сайта более 17 млн пользователей в сутки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9344" y="4009638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</a:rPr>
              <a:t>Количество пользователей социальной сети </a:t>
            </a:r>
            <a:r>
              <a:rPr lang="ru-RU" sz="1500" dirty="0" err="1">
                <a:solidFill>
                  <a:schemeClr val="tx2"/>
                </a:solidFill>
              </a:rPr>
              <a:t>Facebook</a:t>
            </a:r>
            <a:r>
              <a:rPr lang="ru-RU" sz="1500" dirty="0">
                <a:solidFill>
                  <a:schemeClr val="tx2"/>
                </a:solidFill>
              </a:rPr>
              <a:t> в России на начало мая 2011 года — 4,6 млн пользователей</a:t>
            </a:r>
          </a:p>
        </p:txBody>
      </p:sp>
      <p:pic>
        <p:nvPicPr>
          <p:cNvPr id="12" name="Picture 2" descr="C:\Users\firskinde\Desktop\Картинки для сайта\м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0"/>
            <a:ext cx="864096" cy="1022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1342</Words>
  <Application>Microsoft Office PowerPoint</Application>
  <PresentationFormat>Экран (4:3)</PresentationFormat>
  <Paragraphs>222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«Продвижение в социальных сетях  – мощный инструмент привлечения клиентов»</vt:lpstr>
      <vt:lpstr>Статистика социальных сетей – кто, когда, зачем  Magazinga – эффективные продажи в социальных сетях  Маркетинг в социальных сетях – как продвигать бренд </vt:lpstr>
      <vt:lpstr>Слайд 3</vt:lpstr>
      <vt:lpstr>Слайд 4</vt:lpstr>
      <vt:lpstr>Слайд 5</vt:lpstr>
      <vt:lpstr>Слайд 6</vt:lpstr>
      <vt:lpstr>"Facebook" собрал 200 миллионов пользователей меньше, чем за год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124</cp:revision>
  <dcterms:created xsi:type="dcterms:W3CDTF">2006-08-16T00:00:00Z</dcterms:created>
  <dcterms:modified xsi:type="dcterms:W3CDTF">2011-05-18T19:27:52Z</dcterms:modified>
</cp:coreProperties>
</file>